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4" r:id="rId4"/>
    <p:sldId id="277" r:id="rId5"/>
    <p:sldId id="260" r:id="rId6"/>
    <p:sldId id="263" r:id="rId7"/>
    <p:sldId id="275" r:id="rId8"/>
    <p:sldId id="279" r:id="rId9"/>
    <p:sldId id="265" r:id="rId10"/>
    <p:sldId id="266" r:id="rId11"/>
    <p:sldId id="267" r:id="rId12"/>
    <p:sldId id="270" r:id="rId13"/>
    <p:sldId id="271" r:id="rId14"/>
    <p:sldId id="273" r:id="rId15"/>
    <p:sldId id="278" r:id="rId16"/>
    <p:sldId id="274" r:id="rId17"/>
    <p:sldId id="276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4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0DF-F55B-4893-8A1A-8039E43A456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B4B5-3422-4657-95E0-C104C2C2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6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3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5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3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1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ACAF-FA67-4338-9C60-6A2C7F172093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55E3-B9E0-4319-ABB8-201033C1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75" y="142876"/>
            <a:ext cx="11668125" cy="6315074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«Ничто не может быть дальше от истины, как мнение, будто русские пионеры баптистского движения были непросвещенными фанатиками. Никто из баптистов всего мира не дорожит так </a:t>
            </a:r>
            <a:r>
              <a:rPr lang="ru-RU" sz="4800" dirty="0" err="1" smtClean="0"/>
              <a:t>простотою</a:t>
            </a:r>
            <a:r>
              <a:rPr lang="ru-RU" sz="4800" dirty="0" smtClean="0"/>
              <a:t> веры как русские, но и никакая другая церковь не ценит так высоко умственное развитие в служении Богу». Джеймс </a:t>
            </a:r>
            <a:r>
              <a:rPr lang="ru-RU" sz="4800" dirty="0" err="1" smtClean="0"/>
              <a:t>Рашбрук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03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2419350"/>
            <a:ext cx="5715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57650" y="523875"/>
            <a:ext cx="742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Зарождение церкви в г. Владикавказ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7078" y="4944139"/>
            <a:ext cx="56232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1879 году Павлов В.Г.</a:t>
            </a:r>
          </a:p>
          <a:p>
            <a:r>
              <a:rPr lang="ru-RU" sz="3200" dirty="0" smtClean="0"/>
              <a:t>крестил 7 человек в реке Терек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116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1400175"/>
            <a:ext cx="1142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atin typeface="Constantia" panose="02030602050306030303" pitchFamily="18" charset="0"/>
              </a:rPr>
              <a:t>«Пресвитер - это не особое сословие, а особое служение, пример, духовный наставник.» - говорил Павлов</a:t>
            </a:r>
            <a:r>
              <a:rPr lang="ru-RU" sz="5400" b="1" i="1" dirty="0" smtClean="0">
                <a:latin typeface="Constantia" panose="02030602050306030303" pitchFamily="18" charset="0"/>
              </a:rPr>
              <a:t>.</a:t>
            </a:r>
            <a:endParaRPr lang="ru-RU" sz="5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5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1" y="304800"/>
            <a:ext cx="10715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"Учение Христа и простой человеческий опыт убеждают нас в том, что изгнание - это удел всех, кто искренне последовал за Высшей Правдой. Должны ли мы печалиться и отчаиваться по этому поводу? Нет. Слово Божие обещает нам великую радость и награду в Царстве Отца Небесного..."</a:t>
            </a:r>
          </a:p>
        </p:txBody>
      </p:sp>
    </p:spTree>
    <p:extLst>
      <p:ext uri="{BB962C8B-B14F-4D97-AF65-F5344CB8AC3E}">
        <p14:creationId xmlns:p14="http://schemas.microsoft.com/office/powerpoint/2010/main" val="105817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914400"/>
            <a:ext cx="10782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anose="04040605051002020D02" pitchFamily="82" charset="0"/>
              </a:rPr>
              <a:t>Я наотрез отказался дать такую подписку, хотя хорошо понимал, что за это могут снова послать меня в ссылку. Пристав сказал мне, что он все же должен иметь письменное изложение моего мнения, и я написал приблизительно такую подписку: «Господин пристав 8-го участка предложил дать мне ему подписку, что я не буду больше проводить сектантской пропаганды, но я отказался дать таковую, потому что это противоречит убеждению моей совести»</a:t>
            </a:r>
            <a:endParaRPr lang="ru-RU" sz="4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657225"/>
            <a:ext cx="10753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«Я находился в долине смертной тени, но Господь был со мною. Я спрашивал себя, для чего теперь жить, когда ты потерял почти всех близких тебе? Но внутренний голос говорил: есть смысл еще жить, жить для Иисуса, который искупил тебя, и я приводил себе на память слова: 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</a:rPr>
              <a:t>«Живем ли мы — для Господа живем: умираем ли — для Господа умираем».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69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45" y="988828"/>
            <a:ext cx="11451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Оренбурге за время ссылки Павлова образовалась община из 10 человек.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окрестностях города имелось несколько групп с общим числом верующих 140 человек.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За 5 лет служения в Румынии к общине присоединилось около 60 человек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8100"/>
            <a:ext cx="5114925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850" y="1032004"/>
            <a:ext cx="5200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По данным, которые удалось собрать Павлову, в России на конец 1907 года существовало 160 баптистских общин и 11256 членов.</a:t>
            </a:r>
          </a:p>
        </p:txBody>
      </p:sp>
    </p:spTree>
    <p:extLst>
      <p:ext uri="{BB962C8B-B14F-4D97-AF65-F5344CB8AC3E}">
        <p14:creationId xmlns:p14="http://schemas.microsoft.com/office/powerpoint/2010/main" val="3339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52425"/>
            <a:ext cx="7143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 не заслуживаю такой чести, - тихо, сквозь слезы проговорил Павлов. —</a:t>
            </a:r>
            <a:r>
              <a:rPr lang="ru-RU" sz="2000" b="1" u="sng" dirty="0"/>
              <a:t>Я только старался исполнить волю Божью, вся слава принадлежит Господу.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151" y="5295900"/>
            <a:ext cx="1090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Heavy" panose="020B0903020102020204" pitchFamily="34" charset="0"/>
              </a:rPr>
              <a:t>Я хотел бы еще потрудиться для Господа в Азербайджане, в Армении, в Грузии, на моей родине, но пути Божий выше путей моих. Разрешиться и быть со Христом - несомненно лучше, - говорил Павлов и глаза его сияли неземной радостью.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304241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3200"/>
            <a:ext cx="5715000" cy="645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21" y="5390707"/>
            <a:ext cx="1118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Иванов Василий Васильевич – видный деятель евангельско-баптистского движения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614" y="5961198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1846 - 1919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35" y="637953"/>
            <a:ext cx="96995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13 августа 1846 г. – день рождения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1866 г. – услышал слово о водном крещении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31 октября 1871 г. – принял крещение в реке Куре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1873 г. – активное </a:t>
            </a:r>
            <a:r>
              <a:rPr lang="ru-RU" sz="2800" dirty="0" err="1" smtClean="0">
                <a:solidFill>
                  <a:schemeClr val="bg1"/>
                </a:solidFill>
              </a:rPr>
              <a:t>благовестие</a:t>
            </a:r>
            <a:r>
              <a:rPr lang="ru-RU" sz="2800" dirty="0" smtClean="0">
                <a:solidFill>
                  <a:schemeClr val="bg1"/>
                </a:solidFill>
              </a:rPr>
              <a:t> по молоканским селениям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1879 – 1880 гг. – переезд в Баку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1884 г. – назначен благовестником по Закавказью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1895 – 1900 гг. – ссылка в город </a:t>
            </a:r>
            <a:r>
              <a:rPr lang="ru-RU" sz="2800" dirty="0" err="1" smtClean="0">
                <a:solidFill>
                  <a:schemeClr val="bg1"/>
                </a:solidFill>
              </a:rPr>
              <a:t>Слудск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1900 – 1917 гг. – пресвитер церкви город Баку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1905 г. – делегат на всемирном съезде баптистов в Лондоне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1913 г. – редактор журнала «Баптист»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1917 г. - смерть жены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28 января 1919 г. – отошел в вечность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3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2" y="208382"/>
            <a:ext cx="5701987" cy="6442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13" y="203200"/>
            <a:ext cx="5715000" cy="645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225" y="5534573"/>
            <a:ext cx="41756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 В.Г</a:t>
            </a: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596" y="4666907"/>
            <a:ext cx="10486204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3175" cap="rnd">
                  <a:solidFill>
                    <a:schemeClr val="bg1">
                      <a:alpha val="82000"/>
                    </a:schemeClr>
                  </a:solidFill>
                  <a:miter lim="800000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Служители Божии, пионеры евангельского движения на Кавказе,</a:t>
            </a:r>
          </a:p>
          <a:p>
            <a:pPr algn="ctr"/>
            <a:r>
              <a:rPr lang="ru-RU" sz="2800" b="1" dirty="0" smtClean="0">
                <a:ln w="3175" cap="rnd">
                  <a:solidFill>
                    <a:schemeClr val="bg1">
                      <a:alpha val="82000"/>
                    </a:schemeClr>
                  </a:solidFill>
                  <a:miter lim="800000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близкие друзья и сотрудники на ниве Христовой</a:t>
            </a:r>
            <a:endParaRPr lang="ru-RU" sz="2800" b="1" dirty="0">
              <a:ln w="3175" cap="rnd">
                <a:solidFill>
                  <a:schemeClr val="bg1">
                    <a:alpha val="82000"/>
                  </a:schemeClr>
                </a:solidFill>
                <a:miter lim="800000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3945" y="5621014"/>
            <a:ext cx="43797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В.В.</a:t>
            </a:r>
            <a:endParaRPr lang="ru-RU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8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05" y="999460"/>
            <a:ext cx="113236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 1900 по 1917 г. благословенное служение в Бакинской церкви, где число членов постоянно росло.</a:t>
            </a:r>
          </a:p>
          <a:p>
            <a:pPr algn="ctr"/>
            <a:r>
              <a:rPr lang="ru-RU" sz="3600" dirty="0" smtClean="0"/>
              <a:t>«Собрания наши, всегда сверх ожидания переполнялись народом. Братья проповедовали Слово Божие в силе Духа Святого… слушатели были очень довольны… и были обращения к Господу! Сердце моё переполнено благодарностью Господу!»</a:t>
            </a:r>
          </a:p>
          <a:p>
            <a:pPr algn="ctr"/>
            <a:r>
              <a:rPr lang="ru-RU" sz="3600" dirty="0" smtClean="0"/>
              <a:t>Им была написана книга «Бакинская община русских баптистов»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113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98" y="712381"/>
            <a:ext cx="11142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Результатом его служения было около 1500 </a:t>
            </a:r>
            <a:r>
              <a:rPr lang="ru-RU" sz="3200" dirty="0" err="1" smtClean="0"/>
              <a:t>крещаемых</a:t>
            </a:r>
            <a:r>
              <a:rPr lang="ru-RU" sz="3200" dirty="0" smtClean="0"/>
              <a:t>. Однажды он крестил 87 человек.</a:t>
            </a:r>
          </a:p>
          <a:p>
            <a:r>
              <a:rPr lang="ru-RU" sz="3200" dirty="0" smtClean="0"/>
              <a:t>В течение своего служения более 30 раз был арестован.</a:t>
            </a:r>
          </a:p>
          <a:p>
            <a:endParaRPr lang="ru-RU" sz="3200" dirty="0" smtClean="0"/>
          </a:p>
          <a:p>
            <a:r>
              <a:rPr lang="ru-RU" sz="3200" dirty="0" smtClean="0"/>
              <a:t>9 февраля 1916 г. он произнес </a:t>
            </a:r>
            <a:r>
              <a:rPr lang="ru-RU" sz="3200" dirty="0" err="1" smtClean="0"/>
              <a:t>последнии</a:t>
            </a:r>
            <a:r>
              <a:rPr lang="ru-RU" sz="3200" dirty="0" smtClean="0"/>
              <a:t> слова «Иду домой!»</a:t>
            </a:r>
          </a:p>
          <a:p>
            <a:r>
              <a:rPr lang="ru-RU" sz="3200" dirty="0" smtClean="0"/>
              <a:t>Похоронен на кладбище села Васильевка.</a:t>
            </a:r>
          </a:p>
          <a:p>
            <a:endParaRPr lang="ru-RU" sz="3200" dirty="0"/>
          </a:p>
          <a:p>
            <a:r>
              <a:rPr lang="ru-RU" sz="3200" dirty="0" smtClean="0"/>
              <a:t>«Он был и остается, - писал Н. В. Одинцов, - образцом для верных в слове, житие, в любви, в духе, в вере, в чистоте, в кротости и терпении; противник не имел ни чего сказать о нем худого.»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510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78" y="340906"/>
            <a:ext cx="100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«История русского баптизма — это я»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473452"/>
            <a:ext cx="5657850" cy="3669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52801" y="1437957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Bickham Script One" panose="030304020407070D0D06" pitchFamily="66" charset="0"/>
              </a:rPr>
              <a:t>Говорил с улыбкой Павлов В.Г.</a:t>
            </a:r>
            <a:endParaRPr lang="ru-RU" sz="4400" i="1" dirty="0">
              <a:latin typeface="Bickham Script One" panose="030304020407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87" y="96427"/>
            <a:ext cx="116745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Родился в феврале 1854 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 апреле 1871 г. - принял святое водное крещение (16 лет).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1875 – 1876гг - учеба в Гамбурге.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1877 г. - вступил в брак с Татьяной Ивановной </a:t>
            </a:r>
            <a:r>
              <a:rPr lang="ru-RU" dirty="0" err="1" smtClean="0">
                <a:solidFill>
                  <a:schemeClr val="bg1"/>
                </a:solidFill>
              </a:rPr>
              <a:t>Скороходовой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17 августа 1880 </a:t>
            </a:r>
            <a:r>
              <a:rPr lang="ru-RU" dirty="0" smtClean="0">
                <a:solidFill>
                  <a:schemeClr val="bg1"/>
                </a:solidFill>
              </a:rPr>
              <a:t>г. - рукоположен на </a:t>
            </a:r>
            <a:r>
              <a:rPr lang="ru-RU" dirty="0" err="1" smtClean="0">
                <a:solidFill>
                  <a:schemeClr val="bg1"/>
                </a:solidFill>
              </a:rPr>
              <a:t>пресвитерское</a:t>
            </a:r>
            <a:r>
              <a:rPr lang="ru-RU" dirty="0" smtClean="0">
                <a:solidFill>
                  <a:schemeClr val="bg1"/>
                </a:solidFill>
              </a:rPr>
              <a:t> служение церкви города Тифлис.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1882 г.  - назначен миссионером по Кавказу на совместной конференции братских меннонитов и русских баптистов в </a:t>
            </a:r>
            <a:r>
              <a:rPr lang="ru-RU" dirty="0" err="1" smtClean="0">
                <a:solidFill>
                  <a:schemeClr val="bg1"/>
                </a:solidFill>
              </a:rPr>
              <a:t>Рюкенау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1885 – 1886 гг. – проповедует в Самарской, Киевской, Могилевской, Херсонской губернии.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1887  - 1891 гг. – первая ссылка в Оренбург.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1891 – 1895 гг. – вторая ссылка в Оренбург.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1892 г. – смерть семьи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1893 г. – второй брак с Александрой Григорьевной </a:t>
            </a:r>
            <a:r>
              <a:rPr lang="ru-RU" dirty="0" err="1" smtClean="0">
                <a:solidFill>
                  <a:schemeClr val="bg1"/>
                </a:solidFill>
              </a:rPr>
              <a:t>Гильдербрандт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1895 г. – выезд в Румынию.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1901 – 1906 гг. – пресвитер в Тифлисе.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1905 г. – участник Всемирного конгресса баптистов в Лондоне.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1907 – 1916 гг. – пресвитер в Одессе.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1910 – 9011 гг. – главный редактор журнала «Баптист».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1907 г. – председатель баптистского миссионерского общества.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1909 г. – председатель союза ЕХБ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1911 г. – делегат Всемирного конгресса баптистов в Лондоне.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1913 г. – </a:t>
            </a:r>
            <a:r>
              <a:rPr lang="ru-RU" dirty="0" err="1" smtClean="0">
                <a:solidFill>
                  <a:schemeClr val="bg1"/>
                </a:solidFill>
              </a:rPr>
              <a:t>Евангелизационные</a:t>
            </a:r>
            <a:r>
              <a:rPr lang="ru-RU" dirty="0" smtClean="0">
                <a:solidFill>
                  <a:schemeClr val="bg1"/>
                </a:solidFill>
              </a:rPr>
              <a:t> поездки по всей России, Сибири и Дальний Восток.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1916 г. – пресвитер в Москве.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1923 г. – возвращается на Кавказ.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15 апреля 1915 г. – отошел в вечность.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66700"/>
            <a:ext cx="4943475" cy="659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29250" y="523875"/>
            <a:ext cx="6276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«Этот человек с большими способностями, - говорил </a:t>
            </a:r>
            <a:r>
              <a:rPr lang="ru-RU" sz="3200" dirty="0" err="1" smtClean="0"/>
              <a:t>Онкен</a:t>
            </a:r>
            <a:r>
              <a:rPr lang="ru-RU" sz="3200" dirty="0" smtClean="0"/>
              <a:t> друзьям. — Он отлично владеет своим родным языком и почти так же хорошо немецким. С Божьей помощью он окажет своим соотечественникам большую услугу»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7" y="0"/>
            <a:ext cx="4352925" cy="68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5" y="893135"/>
            <a:ext cx="11132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«В 1872 году брат Иванов просил посетить селение Новоивановку. Это было мое первое посещение, … первый опыт </a:t>
            </a:r>
            <a:r>
              <a:rPr lang="ru-RU" sz="3200" dirty="0" err="1" smtClean="0">
                <a:solidFill>
                  <a:schemeClr val="bg1"/>
                </a:solidFill>
              </a:rPr>
              <a:t>благовестнического</a:t>
            </a:r>
            <a:r>
              <a:rPr lang="ru-RU" sz="3200" dirty="0" smtClean="0">
                <a:solidFill>
                  <a:schemeClr val="bg1"/>
                </a:solidFill>
              </a:rPr>
              <a:t> путешествия.»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Осенью 1876 года вместе в братом </a:t>
            </a:r>
            <a:r>
              <a:rPr lang="ru-RU" sz="3200" dirty="0" err="1" smtClean="0">
                <a:solidFill>
                  <a:schemeClr val="bg1"/>
                </a:solidFill>
              </a:rPr>
              <a:t>Радионовым</a:t>
            </a:r>
            <a:r>
              <a:rPr lang="ru-RU" sz="3200" dirty="0" smtClean="0">
                <a:solidFill>
                  <a:schemeClr val="bg1"/>
                </a:solidFill>
              </a:rPr>
              <a:t> длительное путешествие по Кавказу с Евангельской вестью. Многие люди каялись, некоторым преподали крещение. Дошли до горы Арарат. От туда до города Ленкорани, посетив многие населенные пункты. Встретили много трудностей, но имели </a:t>
            </a:r>
            <a:r>
              <a:rPr lang="ru-RU" sz="3200" dirty="0" err="1" smtClean="0">
                <a:solidFill>
                  <a:schemeClr val="bg1"/>
                </a:solidFill>
              </a:rPr>
              <a:t>благосление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0"/>
            <a:ext cx="109897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133" y="5975498"/>
            <a:ext cx="1116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В течение этого путешествия 40 душ в </a:t>
            </a:r>
            <a:r>
              <a:rPr lang="ru-RU" sz="2400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Ленкарани</a:t>
            </a:r>
            <a:r>
              <a:rPr lang="ru-RU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приняли святое водное крещение</a:t>
            </a:r>
            <a:endParaRPr lang="ru-RU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1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1101</Words>
  <Application>Microsoft Office PowerPoint</Application>
  <PresentationFormat>Широкоэкранный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Bickham Script One</vt:lpstr>
      <vt:lpstr>Calibri</vt:lpstr>
      <vt:lpstr>Calibri Light</vt:lpstr>
      <vt:lpstr>Constantia</vt:lpstr>
      <vt:lpstr>Franklin Gothic Heavy</vt:lpstr>
      <vt:lpstr>Gabriola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Калиничев</dc:creator>
  <cp:lastModifiedBy>Александр</cp:lastModifiedBy>
  <cp:revision>25</cp:revision>
  <dcterms:created xsi:type="dcterms:W3CDTF">2016-10-21T20:55:13Z</dcterms:created>
  <dcterms:modified xsi:type="dcterms:W3CDTF">2017-08-16T22:58:24Z</dcterms:modified>
</cp:coreProperties>
</file>